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89" r:id="rId2"/>
    <p:sldId id="30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35" r:id="rId22"/>
    <p:sldId id="326" r:id="rId23"/>
    <p:sldId id="327" r:id="rId24"/>
    <p:sldId id="328" r:id="rId25"/>
    <p:sldId id="329" r:id="rId26"/>
    <p:sldId id="330" r:id="rId27"/>
    <p:sldId id="331" r:id="rId28"/>
    <p:sldId id="332" r:id="rId29"/>
    <p:sldId id="290" r:id="rId30"/>
    <p:sldId id="291" r:id="rId31"/>
    <p:sldId id="292" r:id="rId32"/>
    <p:sldId id="333" r:id="rId33"/>
    <p:sldId id="334" r:id="rId34"/>
    <p:sldId id="294" r:id="rId35"/>
    <p:sldId id="295" r:id="rId36"/>
    <p:sldId id="296" r:id="rId37"/>
    <p:sldId id="297" r:id="rId38"/>
    <p:sldId id="298" r:id="rId39"/>
    <p:sldId id="299" r:id="rId40"/>
    <p:sldId id="300" r:id="rId41"/>
    <p:sldId id="301" r:id="rId42"/>
    <p:sldId id="302" r:id="rId43"/>
    <p:sldId id="303" r:id="rId44"/>
    <p:sldId id="304" r:id="rId45"/>
    <p:sldId id="336" r:id="rId46"/>
  </p:sldIdLst>
  <p:sldSz cx="9144000" cy="6858000" type="screen4x3"/>
  <p:notesSz cx="6858000" cy="9144000"/>
  <p:photoAlbum/>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471" autoAdjust="0"/>
  </p:normalViewPr>
  <p:slideViewPr>
    <p:cSldViewPr snapToGrid="0">
      <p:cViewPr>
        <p:scale>
          <a:sx n="50" d="100"/>
          <a:sy n="50" d="100"/>
        </p:scale>
        <p:origin x="3354"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9A610-C551-4AA4-AEFD-0D8F0D02A2DB}" type="datetimeFigureOut">
              <a:rPr lang="en-US" smtClean="0"/>
              <a:t>9/27/2016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505FF-747D-42F8-A332-330910AC7D1E}" type="slidenum">
              <a:rPr lang="en-US" smtClean="0"/>
              <a:t>‹#›</a:t>
            </a:fld>
            <a:endParaRPr lang="en-US"/>
          </a:p>
        </p:txBody>
      </p:sp>
    </p:spTree>
    <p:extLst>
      <p:ext uri="{BB962C8B-B14F-4D97-AF65-F5344CB8AC3E}">
        <p14:creationId xmlns:p14="http://schemas.microsoft.com/office/powerpoint/2010/main" val="754854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telegram.com/article/20150215/NEWS/30216995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dweek.org/ew/articles/1985/01/30/05080008.h04.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edweek.org/ew/articles/2000/07/12/42camnote.h19.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onster.com/career-advice/article/jobs-that-did-not-exis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a:t>
            </a:fld>
            <a:endParaRPr lang="en-US"/>
          </a:p>
        </p:txBody>
      </p:sp>
    </p:spTree>
    <p:extLst>
      <p:ext uri="{BB962C8B-B14F-4D97-AF65-F5344CB8AC3E}">
        <p14:creationId xmlns:p14="http://schemas.microsoft.com/office/powerpoint/2010/main" val="830304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Analyzes data about websites to identify problems and opportunities.</a:t>
            </a:r>
            <a:r>
              <a:rPr lang="en-US" baseline="0" dirty="0" smtClean="0"/>
              <a:t> Then helps clients latch on to those and fix problems or take advantage of opportunities.</a:t>
            </a:r>
          </a:p>
          <a:p>
            <a:endParaRPr lang="en-US" baseline="0" dirty="0" smtClean="0"/>
          </a:p>
          <a:p>
            <a:r>
              <a:rPr lang="en-US" baseline="0" dirty="0" smtClean="0"/>
              <a:t>So: data collection, data review, setting up action plans.</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10</a:t>
            </a:fld>
            <a:endParaRPr lang="en-US"/>
          </a:p>
        </p:txBody>
      </p:sp>
    </p:spTree>
    <p:extLst>
      <p:ext uri="{BB962C8B-B14F-4D97-AF65-F5344CB8AC3E}">
        <p14:creationId xmlns:p14="http://schemas.microsoft.com/office/powerpoint/2010/main" val="3893014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vary in job</a:t>
            </a:r>
            <a:r>
              <a:rPr lang="en-US" baseline="0" dirty="0" smtClean="0"/>
              <a:t> skills widely depending on the client, but there are some essential skills: expert knowledge of programming languages, experience with development tools and environments, and a deep understanding of mobility in terms of the communication landscape and the affordances that come with mobility. </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11</a:t>
            </a:fld>
            <a:endParaRPr lang="en-US"/>
          </a:p>
        </p:txBody>
      </p:sp>
    </p:spTree>
    <p:extLst>
      <p:ext uri="{BB962C8B-B14F-4D97-AF65-F5344CB8AC3E}">
        <p14:creationId xmlns:p14="http://schemas.microsoft.com/office/powerpoint/2010/main" val="8605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a:t>
            </a:r>
            <a:r>
              <a:rPr lang="en-US" baseline="0" dirty="0" smtClean="0"/>
              <a:t> for ways to reduce organization’s environmental footprints. These are the people who crunch numbers to identify ways to “go green.” So, part and parcel of their mindset needs to be ethics and ethical business practices. You might end up doing this if you also have a passion for environmental studies or more niche fields like supply-chain management. Engineering is also a way to get here.</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12</a:t>
            </a:fld>
            <a:endParaRPr lang="en-US"/>
          </a:p>
        </p:txBody>
      </p:sp>
    </p:spTree>
    <p:extLst>
      <p:ext uri="{BB962C8B-B14F-4D97-AF65-F5344CB8AC3E}">
        <p14:creationId xmlns:p14="http://schemas.microsoft.com/office/powerpoint/2010/main" val="140623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UX</a:t>
            </a:r>
            <a:r>
              <a:rPr lang="en-US" baseline="0" dirty="0" smtClean="0"/>
              <a:t> stands for User Experience. What is a user experience? It’s exactly what it sounds like. </a:t>
            </a:r>
          </a:p>
          <a:p>
            <a:endParaRPr lang="en-US" baseline="0" dirty="0" smtClean="0"/>
          </a:p>
          <a:p>
            <a:r>
              <a:rPr lang="en-US" baseline="0" dirty="0" smtClean="0"/>
              <a:t>These folks combine marketing, design, communication, and customer service. You might end up working in a marketing agency or a software development firm. There’s often a lot of contact with clients, as well as overseeing team members. Interpersonal skills are crucial in addition to traditional STEM knowledge.</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13</a:t>
            </a:fld>
            <a:endParaRPr lang="en-US"/>
          </a:p>
        </p:txBody>
      </p:sp>
    </p:spTree>
    <p:extLst>
      <p:ext uri="{BB962C8B-B14F-4D97-AF65-F5344CB8AC3E}">
        <p14:creationId xmlns:p14="http://schemas.microsoft.com/office/powerpoint/2010/main" val="179108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folks oversee teams that examine data and look for patterns that</a:t>
            </a:r>
            <a:r>
              <a:rPr lang="en-US" baseline="0" dirty="0" smtClean="0"/>
              <a:t> help make business and policy decisions. At this level you start really getting into notions like “big data” and “database mining.” They’re heavily mired in research and public policy, so attention to detail is incredibly important. On top of that, they’ll often use focus groups or infer customer/patron behavior from cultural data they’ve gathered. </a:t>
            </a:r>
          </a:p>
          <a:p>
            <a:endParaRPr lang="en-US" baseline="0" dirty="0" smtClean="0"/>
          </a:p>
          <a:p>
            <a:r>
              <a:rPr lang="en-US" baseline="0" dirty="0" smtClean="0"/>
              <a:t>Fields that can bring you here include neuroscience, social sciences, history, and psychology. For the Jack-or-Jill-of-All-Trades students, this is a great target.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14</a:t>
            </a:fld>
            <a:endParaRPr lang="en-US"/>
          </a:p>
        </p:txBody>
      </p:sp>
    </p:spTree>
    <p:extLst>
      <p:ext uri="{BB962C8B-B14F-4D97-AF65-F5344CB8AC3E}">
        <p14:creationId xmlns:p14="http://schemas.microsoft.com/office/powerpoint/2010/main" val="383764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again, in 2006, these jobs didn’t even exist.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are you sensing a theme in these? There’s very little mention of actual </a:t>
            </a:r>
            <a:r>
              <a:rPr lang="en-US" i="1" baseline="0" dirty="0" smtClean="0"/>
              <a:t>degrees</a:t>
            </a:r>
            <a:r>
              <a:rPr lang="en-US" i="0" baseline="0" dirty="0" smtClean="0"/>
              <a:t> or certifications.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15</a:t>
            </a:fld>
            <a:endParaRPr lang="en-US"/>
          </a:p>
        </p:txBody>
      </p:sp>
    </p:spTree>
    <p:extLst>
      <p:ext uri="{BB962C8B-B14F-4D97-AF65-F5344CB8AC3E}">
        <p14:creationId xmlns:p14="http://schemas.microsoft.com/office/powerpoint/2010/main" val="213095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Preparing for Non-</a:t>
            </a:r>
            <a:r>
              <a:rPr lang="en-US" b="0" i="0" dirty="0" err="1" smtClean="0">
                <a:solidFill>
                  <a:srgbClr val="000000"/>
                </a:solidFill>
                <a:effectLst/>
                <a:latin typeface="Arial" panose="020B0604020202020204" pitchFamily="34" charset="0"/>
              </a:rPr>
              <a:t>Existant</a:t>
            </a:r>
            <a:r>
              <a:rPr lang="en-US" b="0" i="0" dirty="0" smtClean="0">
                <a:solidFill>
                  <a:srgbClr val="000000"/>
                </a:solidFill>
                <a:effectLst/>
                <a:latin typeface="Arial" panose="020B0604020202020204" pitchFamily="34" charset="0"/>
              </a:rPr>
              <a:t> Jobs</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So how do you prepare for jobs that won't exist when your children graduate?</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How do know</a:t>
            </a:r>
            <a:r>
              <a:rPr lang="en-US" b="0" i="0" baseline="0" dirty="0" smtClean="0">
                <a:solidFill>
                  <a:srgbClr val="000000"/>
                </a:solidFill>
                <a:effectLst/>
                <a:latin typeface="Arial" panose="020B0604020202020204" pitchFamily="34" charset="0"/>
              </a:rPr>
              <a:t> what to study if your degree itself might not even exist yet?</a:t>
            </a:r>
            <a:endParaRPr lang="en-US" b="0" i="0" dirty="0" smtClean="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16</a:t>
            </a:fld>
            <a:endParaRPr lang="en-US"/>
          </a:p>
        </p:txBody>
      </p:sp>
    </p:spTree>
    <p:extLst>
      <p:ext uri="{BB962C8B-B14F-4D97-AF65-F5344CB8AC3E}">
        <p14:creationId xmlns:p14="http://schemas.microsoft.com/office/powerpoint/2010/main" val="187781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Soft skills are becoming more and more desired by employers than pedigree or the kind of diploma. (</a:t>
            </a:r>
            <a:r>
              <a:rPr lang="en-US" b="0" i="0" u="none" strike="noStrike" dirty="0" smtClean="0">
                <a:solidFill>
                  <a:srgbClr val="663366"/>
                </a:solidFill>
                <a:effectLst/>
                <a:latin typeface="Arial" panose="020B0604020202020204" pitchFamily="34" charset="0"/>
                <a:hlinkClick r:id="rId3"/>
              </a:rPr>
              <a:t>http://www.telegram.com/article/20150215/NEWS/302169958</a:t>
            </a:r>
            <a:r>
              <a:rPr lang="en-US" b="0" i="0" dirty="0" smtClean="0">
                <a:solidFill>
                  <a:srgbClr val="000000"/>
                </a:solidFill>
                <a:effectLst/>
                <a:latin typeface="Arial" panose="020B0604020202020204" pitchFamily="34" charset="0"/>
              </a:rPr>
              <a:t>)</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What are "soft skills?" These are abilities that allow potential workers to be malleable, flexible, and deal with changes as they come up.</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Employers still want experts, sure. But they're also just as interested in hiring folks who can write an email with a respectful tone of voice and proper grammar. They want employees who can seal a deal on a phone call or over a lunch.</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Employers are also starting to put more emphasis on service, whether that's public or on campus, say. It shows that the potential employee not just cares about people but knows how to get along with them.</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17</a:t>
            </a:fld>
            <a:endParaRPr lang="en-US"/>
          </a:p>
        </p:txBody>
      </p:sp>
    </p:spTree>
    <p:extLst>
      <p:ext uri="{BB962C8B-B14F-4D97-AF65-F5344CB8AC3E}">
        <p14:creationId xmlns:p14="http://schemas.microsoft.com/office/powerpoint/2010/main" val="325959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Another skill they will want is computational thinking.</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What is computational thinking? It's the kind of ability to manage </a:t>
            </a:r>
            <a:r>
              <a:rPr lang="en-US" b="0" i="0" dirty="0" err="1" smtClean="0">
                <a:solidFill>
                  <a:srgbClr val="000000"/>
                </a:solidFill>
                <a:effectLst/>
                <a:latin typeface="Arial" panose="020B0604020202020204" pitchFamily="34" charset="0"/>
              </a:rPr>
              <a:t>biiiig</a:t>
            </a:r>
            <a:r>
              <a:rPr lang="en-US" b="0" i="0" dirty="0" smtClean="0">
                <a:solidFill>
                  <a:srgbClr val="000000"/>
                </a:solidFill>
                <a:effectLst/>
                <a:latin typeface="Arial" panose="020B0604020202020204" pitchFamily="34" charset="0"/>
              </a:rPr>
              <a:t> amounts of data and spot patterns. It's essentially being able to tap into the thought process used by computers: logically organizing data, analyzing that data, and developing ordered steps to solving problems (like an algorithm).</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Google for Education has a wonderful collection of materials, lessons, and videos on computational thinking</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18</a:t>
            </a:fld>
            <a:endParaRPr lang="en-US"/>
          </a:p>
        </p:txBody>
      </p:sp>
    </p:spTree>
    <p:extLst>
      <p:ext uri="{BB962C8B-B14F-4D97-AF65-F5344CB8AC3E}">
        <p14:creationId xmlns:p14="http://schemas.microsoft.com/office/powerpoint/2010/main" val="560585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Caregiving</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You may be thinking, "what's caregiving got to do with STEM?"</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Well, some of the fastest growing job sectors through 2025 will be fields like </a:t>
            </a:r>
            <a:r>
              <a:rPr lang="en-US" b="1" i="0" dirty="0" smtClean="0">
                <a:solidFill>
                  <a:srgbClr val="000000"/>
                </a:solidFill>
                <a:effectLst/>
                <a:latin typeface="Arial" panose="020B0604020202020204" pitchFamily="34" charset="0"/>
              </a:rPr>
              <a:t>medical technician, physical therapist, workplace ergonomic experts, </a:t>
            </a:r>
            <a:r>
              <a:rPr lang="en-US" b="1" i="0" dirty="0" err="1" smtClean="0">
                <a:solidFill>
                  <a:srgbClr val="000000"/>
                </a:solidFill>
                <a:effectLst/>
                <a:latin typeface="Arial" panose="020B0604020202020204" pitchFamily="34" charset="0"/>
              </a:rPr>
              <a:t>veteranarians</a:t>
            </a:r>
            <a:r>
              <a:rPr lang="en-US" b="1" i="0" dirty="0" smtClean="0">
                <a:solidFill>
                  <a:srgbClr val="000000"/>
                </a:solidFill>
                <a:effectLst/>
                <a:latin typeface="Arial" panose="020B0604020202020204" pitchFamily="34" charset="0"/>
              </a:rPr>
              <a:t>, medical secretaries, and medical assistants</a:t>
            </a:r>
            <a:r>
              <a:rPr lang="en-US" b="0" i="0" dirty="0" smtClean="0">
                <a:solidFill>
                  <a:srgbClr val="000000"/>
                </a:solidFill>
                <a:effectLst/>
                <a:latin typeface="Arial" panose="020B0604020202020204" pitchFamily="34" charset="0"/>
              </a:rPr>
              <a:t>. There is a health professional shortage like you would not believe and ... medicine falls in the S of STEM.</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19</a:t>
            </a:fld>
            <a:endParaRPr lang="en-US"/>
          </a:p>
        </p:txBody>
      </p:sp>
    </p:spTree>
    <p:extLst>
      <p:ext uri="{BB962C8B-B14F-4D97-AF65-F5344CB8AC3E}">
        <p14:creationId xmlns:p14="http://schemas.microsoft.com/office/powerpoint/2010/main" val="228987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what’re we going to talk about this morning?</a:t>
            </a:r>
          </a:p>
          <a:p>
            <a:endParaRPr lang="en-US" dirty="0" smtClean="0"/>
          </a:p>
          <a:p>
            <a:r>
              <a:rPr lang="en-US" dirty="0" smtClean="0"/>
              <a:t>These</a:t>
            </a:r>
            <a:r>
              <a:rPr lang="en-US" baseline="0" dirty="0" smtClean="0"/>
              <a:t> topics. Why? Because standing up here for an hour and pelting you with review after review of websites or example after example of weekend </a:t>
            </a:r>
            <a:r>
              <a:rPr lang="en-US" baseline="0" dirty="0" err="1" smtClean="0"/>
              <a:t>experiements</a:t>
            </a:r>
            <a:r>
              <a:rPr lang="en-US" baseline="0" dirty="0" smtClean="0"/>
              <a:t> is not something you need. You know how to Google. What we </a:t>
            </a:r>
            <a:r>
              <a:rPr lang="en-US" i="1" baseline="0" dirty="0" smtClean="0"/>
              <a:t>will</a:t>
            </a:r>
            <a:r>
              <a:rPr lang="en-US" i="0" baseline="0" dirty="0" smtClean="0"/>
              <a:t> be doing is looking at STEM’s history a bit, where we are right now in related fields, and how we’re going to prepare our children for the jobs of tomorrow.</a:t>
            </a:r>
          </a:p>
          <a:p>
            <a:endParaRPr lang="en-US" i="0" baseline="0" dirty="0" smtClean="0"/>
          </a:p>
          <a:p>
            <a:r>
              <a:rPr lang="en-US" i="0" baseline="0" dirty="0" smtClean="0"/>
              <a:t>Then, after that, we’ll look at some hardware you can get to spark new interest or maintain current interest in a variety of STEM areas.</a:t>
            </a:r>
          </a:p>
          <a:p>
            <a:endParaRPr lang="en-US" i="0" baseline="0" dirty="0" smtClean="0"/>
          </a:p>
          <a:p>
            <a:r>
              <a:rPr lang="en-US" i="0" baseline="0" dirty="0" smtClean="0"/>
              <a:t>Then, some software options and various resources you can use because I’d be remiss if I didn’t share </a:t>
            </a:r>
            <a:r>
              <a:rPr lang="en-US" i="1" baseline="0" dirty="0" smtClean="0"/>
              <a:t>some</a:t>
            </a:r>
            <a:r>
              <a:rPr lang="en-US" i="0" baseline="0" dirty="0" smtClean="0"/>
              <a:t> with you.</a:t>
            </a:r>
          </a:p>
          <a:p>
            <a:endParaRPr lang="en-US" i="0" baseline="0" dirty="0" smtClean="0"/>
          </a:p>
          <a:p>
            <a:r>
              <a:rPr lang="en-US" i="0" baseline="0" dirty="0" smtClean="0"/>
              <a:t>So please, at any time, just speak up if you have something to add or a question and I’ll do my best to answer or at least help you find that answer if I don’t know it.</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a:t>
            </a:fld>
            <a:endParaRPr lang="en-US"/>
          </a:p>
        </p:txBody>
      </p:sp>
    </p:spTree>
    <p:extLst>
      <p:ext uri="{BB962C8B-B14F-4D97-AF65-F5344CB8AC3E}">
        <p14:creationId xmlns:p14="http://schemas.microsoft.com/office/powerpoint/2010/main" val="69857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This is more of a soft skill as opposed to a career, but I'm listing it for two reasons:</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One: As demands change, so will job requirements. If you got a job by knowing C# but suddenly you find yourself needing to write large swaths of SQL code, you need the ability to not only likely teach yourself that code, but also know where to find those resources. To teaching students to have a certain level of auto-didacticism is incredibly important.</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Two: we'll need people to teach those topics, as well, so teaching and training, especially, are two fields that always need new blood. In fact, the World Economic Forum lists teacher/trainer as number 6 on their list of growing sectors.</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20</a:t>
            </a:fld>
            <a:endParaRPr lang="en-US"/>
          </a:p>
        </p:txBody>
      </p:sp>
    </p:spTree>
    <p:extLst>
      <p:ext uri="{BB962C8B-B14F-4D97-AF65-F5344CB8AC3E}">
        <p14:creationId xmlns:p14="http://schemas.microsoft.com/office/powerpoint/2010/main" val="153238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So let's talk about some of the things you can do at home with your children that can both foster and support an interest in and love of these fields.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First up: some hardware</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21</a:t>
            </a:fld>
            <a:endParaRPr lang="en-US"/>
          </a:p>
        </p:txBody>
      </p:sp>
    </p:spTree>
    <p:extLst>
      <p:ext uri="{BB962C8B-B14F-4D97-AF65-F5344CB8AC3E}">
        <p14:creationId xmlns:p14="http://schemas.microsoft.com/office/powerpoint/2010/main" val="1926144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smtClean="0">
                <a:solidFill>
                  <a:srgbClr val="000000"/>
                </a:solidFill>
                <a:effectLst/>
                <a:latin typeface="Arial" panose="020B0604020202020204" pitchFamily="34" charset="0"/>
              </a:rPr>
              <a:t>Raspberry Pi</a:t>
            </a:r>
            <a:endParaRPr lang="en-US" b="0" i="0" dirty="0" smtClean="0">
              <a:solidFill>
                <a:srgbClr val="000000"/>
              </a:solidFill>
              <a:effectLst/>
              <a:latin typeface="Arial" panose="020B0604020202020204" pitchFamily="34" charset="0"/>
            </a:endParaRPr>
          </a:p>
          <a:p>
            <a:pPr algn="l"/>
            <a:endParaRPr lang="en-US" b="1" i="0" dirty="0" smtClean="0">
              <a:solidFill>
                <a:srgbClr val="000000"/>
              </a:solidFill>
              <a:effectLst/>
              <a:latin typeface="Arial" panose="020B0604020202020204" pitchFamily="34" charset="0"/>
            </a:endParaRP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 tiny computer, basically, but much more powerful than you'd think just looking at its size. What could you do with this? What </a:t>
            </a:r>
            <a:r>
              <a:rPr lang="en-US" b="0" i="1" dirty="0" smtClean="0">
                <a:solidFill>
                  <a:srgbClr val="000000"/>
                </a:solidFill>
                <a:effectLst/>
                <a:latin typeface="Arial" panose="020B0604020202020204" pitchFamily="34" charset="0"/>
              </a:rPr>
              <a:t>couldn't</a:t>
            </a:r>
            <a:r>
              <a:rPr lang="en-US" b="0" i="0" dirty="0" smtClean="0">
                <a:solidFill>
                  <a:srgbClr val="000000"/>
                </a:solidFill>
                <a:effectLst/>
                <a:latin typeface="Arial" panose="020B0604020202020204" pitchFamily="34" charset="0"/>
              </a:rPr>
              <a:t> you do?</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Here's a picture of a basic Raspberry Pi motherboard. (You'll need peripherals, of course.)</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Create a </a:t>
            </a:r>
            <a:r>
              <a:rPr lang="en-US" b="0" i="0" dirty="0" err="1" smtClean="0">
                <a:solidFill>
                  <a:srgbClr val="000000"/>
                </a:solidFill>
                <a:effectLst/>
                <a:latin typeface="Arial" panose="020B0604020202020204" pitchFamily="34" charset="0"/>
              </a:rPr>
              <a:t>rotoscope</a:t>
            </a:r>
            <a:r>
              <a:rPr lang="en-US" b="0" i="0" dirty="0" smtClean="0">
                <a:solidFill>
                  <a:srgbClr val="000000"/>
                </a:solidFill>
                <a:effectLst/>
                <a:latin typeface="Arial" panose="020B0604020202020204" pitchFamily="34" charset="0"/>
              </a:rPr>
              <a:t> camera with your budding Fellini.</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Make a "</a:t>
            </a:r>
            <a:r>
              <a:rPr lang="en-US" b="0" i="0" dirty="0" err="1" smtClean="0">
                <a:solidFill>
                  <a:srgbClr val="000000"/>
                </a:solidFill>
                <a:effectLst/>
                <a:latin typeface="Arial" panose="020B0604020202020204" pitchFamily="34" charset="0"/>
              </a:rPr>
              <a:t>Retropie</a:t>
            </a:r>
            <a:r>
              <a:rPr lang="en-US" b="0" i="0" dirty="0" smtClean="0">
                <a:solidFill>
                  <a:srgbClr val="000000"/>
                </a:solidFill>
                <a:effectLst/>
                <a:latin typeface="Arial" panose="020B0604020202020204" pitchFamily="34" charset="0"/>
              </a:rPr>
              <a:t>" together and play those classic games of your childhood.</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Even make a face-tracking fan for the desk. They call it the </a:t>
            </a:r>
            <a:r>
              <a:rPr lang="en-US" b="0" i="0" dirty="0" err="1" smtClean="0">
                <a:solidFill>
                  <a:srgbClr val="000000"/>
                </a:solidFill>
                <a:effectLst/>
                <a:latin typeface="Arial" panose="020B0604020202020204" pitchFamily="34" charset="0"/>
              </a:rPr>
              <a:t>FanBot</a:t>
            </a:r>
            <a:r>
              <a:rPr lang="en-US" b="0" i="0" dirty="0" smtClean="0">
                <a:solidFill>
                  <a:srgbClr val="000000"/>
                </a:solidFill>
                <a:effectLst/>
                <a:latin typeface="Arial" panose="020B0604020202020204" pitchFamily="34" charset="0"/>
              </a:rPr>
              <a:t>.</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You can pick up a Raspberry Pi for as low as $25 though kits range upwards of $100.</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Really cool addition: there's a set of sensors you can pick up for $100 that extend the Pi's capabilities to anything from sensing flames to obstacle avoidance in moving machines to a photo-trip sensor. So cool.</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22</a:t>
            </a:fld>
            <a:endParaRPr lang="en-US"/>
          </a:p>
        </p:txBody>
      </p:sp>
    </p:spTree>
    <p:extLst>
      <p:ext uri="{BB962C8B-B14F-4D97-AF65-F5344CB8AC3E}">
        <p14:creationId xmlns:p14="http://schemas.microsoft.com/office/powerpoint/2010/main" val="598275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00000"/>
                </a:solidFill>
                <a:effectLst/>
                <a:latin typeface="Arial" panose="020B0604020202020204" pitchFamily="34" charset="0"/>
              </a:rPr>
              <a:t>Here's a picture of a basic Raspberry Pi motherboard. (You'll need peripherals, of course.)</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23</a:t>
            </a:fld>
            <a:endParaRPr lang="en-US"/>
          </a:p>
        </p:txBody>
      </p:sp>
    </p:spTree>
    <p:extLst>
      <p:ext uri="{BB962C8B-B14F-4D97-AF65-F5344CB8AC3E}">
        <p14:creationId xmlns:p14="http://schemas.microsoft.com/office/powerpoint/2010/main" val="4260664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00000"/>
                </a:solidFill>
                <a:effectLst/>
                <a:latin typeface="Arial" panose="020B0604020202020204" pitchFamily="34" charset="0"/>
              </a:rPr>
              <a:t>Create a </a:t>
            </a:r>
            <a:r>
              <a:rPr lang="en-US" b="0" i="0" dirty="0" err="1" smtClean="0">
                <a:solidFill>
                  <a:srgbClr val="000000"/>
                </a:solidFill>
                <a:effectLst/>
                <a:latin typeface="Arial" panose="020B0604020202020204" pitchFamily="34" charset="0"/>
              </a:rPr>
              <a:t>rotoscope</a:t>
            </a:r>
            <a:r>
              <a:rPr lang="en-US" b="0" i="0" dirty="0" smtClean="0">
                <a:solidFill>
                  <a:srgbClr val="000000"/>
                </a:solidFill>
                <a:effectLst/>
                <a:latin typeface="Arial" panose="020B0604020202020204" pitchFamily="34" charset="0"/>
              </a:rPr>
              <a:t> camera with your budding Fellini.</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24</a:t>
            </a:fld>
            <a:endParaRPr lang="en-US"/>
          </a:p>
        </p:txBody>
      </p:sp>
    </p:spTree>
    <p:extLst>
      <p:ext uri="{BB962C8B-B14F-4D97-AF65-F5344CB8AC3E}">
        <p14:creationId xmlns:p14="http://schemas.microsoft.com/office/powerpoint/2010/main" val="42717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00000"/>
                </a:solidFill>
                <a:effectLst/>
                <a:latin typeface="Arial" panose="020B0604020202020204" pitchFamily="34" charset="0"/>
              </a:rPr>
              <a:t>Make a "</a:t>
            </a:r>
            <a:r>
              <a:rPr lang="en-US" b="0" i="0" dirty="0" err="1" smtClean="0">
                <a:solidFill>
                  <a:srgbClr val="000000"/>
                </a:solidFill>
                <a:effectLst/>
                <a:latin typeface="Arial" panose="020B0604020202020204" pitchFamily="34" charset="0"/>
              </a:rPr>
              <a:t>Retropie</a:t>
            </a:r>
            <a:r>
              <a:rPr lang="en-US" b="0" i="0" dirty="0" smtClean="0">
                <a:solidFill>
                  <a:srgbClr val="000000"/>
                </a:solidFill>
                <a:effectLst/>
                <a:latin typeface="Arial" panose="020B0604020202020204" pitchFamily="34" charset="0"/>
              </a:rPr>
              <a:t>" together and play those classic games of your childhood.</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25</a:t>
            </a:fld>
            <a:endParaRPr lang="en-US"/>
          </a:p>
        </p:txBody>
      </p:sp>
    </p:spTree>
    <p:extLst>
      <p:ext uri="{BB962C8B-B14F-4D97-AF65-F5344CB8AC3E}">
        <p14:creationId xmlns:p14="http://schemas.microsoft.com/office/powerpoint/2010/main" val="82447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000000"/>
                </a:solidFill>
                <a:effectLst/>
                <a:latin typeface="Arial" panose="020B0604020202020204" pitchFamily="34" charset="0"/>
              </a:rPr>
              <a:t>Even make a face-tracking fan for the desk. They call it the </a:t>
            </a:r>
            <a:r>
              <a:rPr lang="en-US" b="0" i="0" dirty="0" err="1" smtClean="0">
                <a:solidFill>
                  <a:srgbClr val="000000"/>
                </a:solidFill>
                <a:effectLst/>
                <a:latin typeface="Arial" panose="020B0604020202020204" pitchFamily="34" charset="0"/>
              </a:rPr>
              <a:t>FanBot</a:t>
            </a:r>
            <a:r>
              <a:rPr lang="en-US" b="0" i="0" dirty="0" smtClean="0">
                <a:solidFill>
                  <a:srgbClr val="000000"/>
                </a:solidFill>
                <a:effectLst/>
                <a:latin typeface="Arial" panose="020B0604020202020204" pitchFamily="34" charset="0"/>
              </a:rPr>
              <a:t>.</a:t>
            </a:r>
          </a:p>
          <a:p>
            <a:endParaRPr lang="en-US" dirty="0" smtClean="0"/>
          </a:p>
          <a:p>
            <a:pPr algn="l">
              <a:buFont typeface="Arial" panose="020B0604020202020204" pitchFamily="34" charset="0"/>
              <a:buChar char="•"/>
            </a:pPr>
            <a:r>
              <a:rPr lang="en-US" b="0" i="0" dirty="0" smtClean="0">
                <a:solidFill>
                  <a:srgbClr val="000000"/>
                </a:solidFill>
                <a:effectLst/>
                <a:latin typeface="Arial" panose="020B0604020202020204" pitchFamily="34" charset="0"/>
              </a:rPr>
              <a:t>You can pick up a Raspberry Pi for as low as $25 though kits range upwards of $100.</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Really cool addition: there's a set of sensors you can pick up for $100 that extend the Pi's capabilities to anything from sensing flames to obstacle avoidance in moving machines to a photo-trip sensor. So cool.</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26</a:t>
            </a:fld>
            <a:endParaRPr lang="en-US"/>
          </a:p>
        </p:txBody>
      </p:sp>
    </p:spTree>
    <p:extLst>
      <p:ext uri="{BB962C8B-B14F-4D97-AF65-F5344CB8AC3E}">
        <p14:creationId xmlns:p14="http://schemas.microsoft.com/office/powerpoint/2010/main" val="132459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If you've heard of Arduino, you've probably seen it used to do things like open and close doors or turn on sprinklers. It tends to be focused on electronics DIY enthusiasts for automating their home.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However, there's a lot kids can do with it.</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27</a:t>
            </a:fld>
            <a:endParaRPr lang="en-US"/>
          </a:p>
        </p:txBody>
      </p:sp>
    </p:spTree>
    <p:extLst>
      <p:ext uri="{BB962C8B-B14F-4D97-AF65-F5344CB8AC3E}">
        <p14:creationId xmlns:p14="http://schemas.microsoft.com/office/powerpoint/2010/main" val="397230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First, what is it? They call it an "open-source electronics platform based on easy-to-use hardware and software... that's able to read inputs -- light on a sensor, a finger on a button, or a Twitter message -- and turn it into an output -- activating a monitor, turning on an LED, publishing something </a:t>
            </a:r>
            <a:r>
              <a:rPr lang="en-US" b="0" i="0" dirty="0" err="1" smtClean="0">
                <a:solidFill>
                  <a:srgbClr val="000000"/>
                </a:solidFill>
                <a:effectLst/>
                <a:latin typeface="Arial" panose="020B0604020202020204" pitchFamily="34" charset="0"/>
              </a:rPr>
              <a:t>online."To</a:t>
            </a:r>
            <a:r>
              <a:rPr lang="en-US" b="0" i="0" dirty="0" smtClean="0">
                <a:solidFill>
                  <a:srgbClr val="000000"/>
                </a:solidFill>
                <a:effectLst/>
                <a:latin typeface="Arial" panose="020B0604020202020204" pitchFamily="34" charset="0"/>
              </a:rPr>
              <a:t> use it, you program it using their language.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There's even a Scratch extension, but we'll get to Scratch in a bit.</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28</a:t>
            </a:fld>
            <a:endParaRPr lang="en-US"/>
          </a:p>
        </p:txBody>
      </p:sp>
    </p:spTree>
    <p:extLst>
      <p:ext uri="{BB962C8B-B14F-4D97-AF65-F5344CB8AC3E}">
        <p14:creationId xmlns:p14="http://schemas.microsoft.com/office/powerpoint/2010/main" val="4182984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an example of a CO2 detector made with Arduino. </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29</a:t>
            </a:fld>
            <a:endParaRPr lang="en-US"/>
          </a:p>
        </p:txBody>
      </p:sp>
    </p:spTree>
    <p:extLst>
      <p:ext uri="{BB962C8B-B14F-4D97-AF65-F5344CB8AC3E}">
        <p14:creationId xmlns:p14="http://schemas.microsoft.com/office/powerpoint/2010/main" val="229735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started, just a little about me.</a:t>
            </a:r>
          </a:p>
          <a:p>
            <a:endParaRPr lang="en-US" dirty="0" smtClean="0"/>
          </a:p>
          <a:p>
            <a:r>
              <a:rPr lang="en-US" dirty="0" smtClean="0"/>
              <a:t>I’m part</a:t>
            </a:r>
            <a:r>
              <a:rPr lang="en-US" baseline="0" dirty="0" smtClean="0"/>
              <a:t> of the Educational Technology faculty at the University of Arizona.</a:t>
            </a:r>
          </a:p>
          <a:p>
            <a:endParaRPr lang="en-US" baseline="0" dirty="0" smtClean="0"/>
          </a:p>
          <a:p>
            <a:r>
              <a:rPr lang="en-US" baseline="0" dirty="0" smtClean="0"/>
              <a:t>I received my </a:t>
            </a:r>
            <a:r>
              <a:rPr lang="en-US" baseline="0" dirty="0" err="1" smtClean="0"/>
              <a:t>Ph.D</a:t>
            </a:r>
            <a:r>
              <a:rPr lang="en-US" baseline="0" dirty="0" smtClean="0"/>
              <a:t> in Instructional Technology from Ohio University.</a:t>
            </a:r>
          </a:p>
          <a:p>
            <a:endParaRPr lang="en-US" baseline="0" dirty="0" smtClean="0"/>
          </a:p>
          <a:p>
            <a:r>
              <a:rPr lang="en-US" baseline="0" dirty="0" smtClean="0"/>
              <a:t>I’ve been involved in research with entities like Google, the company that makes </a:t>
            </a:r>
            <a:r>
              <a:rPr lang="en-US" baseline="0" dirty="0" err="1" smtClean="0"/>
              <a:t>Pokemon</a:t>
            </a:r>
            <a:r>
              <a:rPr lang="en-US" baseline="0" dirty="0" smtClean="0"/>
              <a:t> Go, and most recently am part of a $1.5 million grant from the Department of Education.</a:t>
            </a:r>
          </a:p>
        </p:txBody>
      </p:sp>
      <p:sp>
        <p:nvSpPr>
          <p:cNvPr id="4" name="Slide Number Placeholder 3"/>
          <p:cNvSpPr>
            <a:spLocks noGrp="1"/>
          </p:cNvSpPr>
          <p:nvPr>
            <p:ph type="sldNum" sz="quarter" idx="10"/>
          </p:nvPr>
        </p:nvSpPr>
        <p:spPr/>
        <p:txBody>
          <a:bodyPr/>
          <a:lstStyle/>
          <a:p>
            <a:fld id="{C20505FF-747D-42F8-A332-330910AC7D1E}" type="slidenum">
              <a:rPr lang="en-US" smtClean="0"/>
              <a:t>3</a:t>
            </a:fld>
            <a:endParaRPr lang="en-US"/>
          </a:p>
        </p:txBody>
      </p:sp>
    </p:spTree>
    <p:extLst>
      <p:ext uri="{BB962C8B-B14F-4D97-AF65-F5344CB8AC3E}">
        <p14:creationId xmlns:p14="http://schemas.microsoft.com/office/powerpoint/2010/main" val="3746937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You can see the Soft Puppet example here.</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It lets parents and children create and share illustrated stories.</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The parent records, say, some ideas for a story and some images.</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30</a:t>
            </a:fld>
            <a:endParaRPr lang="en-US"/>
          </a:p>
        </p:txBody>
      </p:sp>
    </p:spTree>
    <p:extLst>
      <p:ext uri="{BB962C8B-B14F-4D97-AF65-F5344CB8AC3E}">
        <p14:creationId xmlns:p14="http://schemas.microsoft.com/office/powerpoint/2010/main" val="2649796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This is transmitted to the puppet, which the child places on the tablet and then creates a story, making drawings and what-have-you using the app.</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The completed story is then sent back tot he parent.</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If there are any Neal Stephenson fans out there, I immediately thought of The Diamond Age and the Young Lady's Illustrated Primer when I saw this.</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31</a:t>
            </a:fld>
            <a:endParaRPr lang="en-US"/>
          </a:p>
        </p:txBody>
      </p:sp>
    </p:spTree>
    <p:extLst>
      <p:ext uri="{BB962C8B-B14F-4D97-AF65-F5344CB8AC3E}">
        <p14:creationId xmlns:p14="http://schemas.microsoft.com/office/powerpoint/2010/main" val="1072024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Kano is a complete computer kit including a screen. Oh, and some assembly required.</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32</a:t>
            </a:fld>
            <a:endParaRPr lang="en-US"/>
          </a:p>
        </p:txBody>
      </p:sp>
    </p:spTree>
    <p:extLst>
      <p:ext uri="{BB962C8B-B14F-4D97-AF65-F5344CB8AC3E}">
        <p14:creationId xmlns:p14="http://schemas.microsoft.com/office/powerpoint/2010/main" val="3075547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smtClean="0">
              <a:solidFill>
                <a:srgbClr val="000000"/>
              </a:solidFill>
              <a:effectLst/>
              <a:latin typeface="Arial" panose="020B0604020202020204" pitchFamily="34" charset="0"/>
            </a:endParaRP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Actually, the whole point is that you build the computer when you get it. It's modular.</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It comes with a Raspberry Pi, a wireless keyboard, a "DIY" speaker, the case, an SD card to use as a </a:t>
            </a:r>
            <a:r>
              <a:rPr lang="en-US" b="0" i="0" dirty="0" err="1" smtClean="0">
                <a:solidFill>
                  <a:srgbClr val="000000"/>
                </a:solidFill>
                <a:effectLst/>
                <a:latin typeface="Arial" panose="020B0604020202020204" pitchFamily="34" charset="0"/>
              </a:rPr>
              <a:t>harddrive</a:t>
            </a:r>
            <a:r>
              <a:rPr lang="en-US" b="0" i="0" dirty="0" smtClean="0">
                <a:solidFill>
                  <a:srgbClr val="000000"/>
                </a:solidFill>
                <a:effectLst/>
                <a:latin typeface="Arial" panose="020B0604020202020204" pitchFamily="34" charset="0"/>
              </a:rPr>
              <a:t>, the power supply, an HDMI cable to attach it to the screen, and a book that acts as the instructions and build guide.</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The screen should also be put together and comes with its own case, stand, power supply, cables, and even a magnifying glass they call "pixel viewer" so kids can see right up close while they're designing.</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It's not cheap but it's pretty amazing.</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Not just that, but there's a lot of material you can get from them, including an OS and software.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It goes so far as to teach coding skills! Both Python and JavaScript, used to create websites and games, respectively. Also teaches console commands and has a gamified teaching system so your kids can level up and get badges as they use the computer </a:t>
            </a:r>
            <a:r>
              <a:rPr lang="en-US" b="1" i="0" dirty="0" smtClean="0">
                <a:solidFill>
                  <a:srgbClr val="000000"/>
                </a:solidFill>
                <a:effectLst/>
                <a:latin typeface="Arial" panose="020B0604020202020204" pitchFamily="34" charset="0"/>
              </a:rPr>
              <a:t>they built</a:t>
            </a:r>
            <a:r>
              <a:rPr lang="en-US" b="0" i="0" dirty="0" smtClean="0">
                <a:solidFill>
                  <a:srgbClr val="000000"/>
                </a:solidFill>
                <a:effectLst/>
                <a:latin typeface="Arial" panose="020B0604020202020204" pitchFamily="34" charset="0"/>
              </a:rPr>
              <a:t> to learn to code.</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33</a:t>
            </a:fld>
            <a:endParaRPr lang="en-US"/>
          </a:p>
        </p:txBody>
      </p:sp>
    </p:spTree>
    <p:extLst>
      <p:ext uri="{BB962C8B-B14F-4D97-AF65-F5344CB8AC3E}">
        <p14:creationId xmlns:p14="http://schemas.microsoft.com/office/powerpoint/2010/main" val="3096789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now from hardware</a:t>
            </a:r>
            <a:r>
              <a:rPr lang="en-US" baseline="0" dirty="0" smtClean="0"/>
              <a:t> to some software we can use with STEM.</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34</a:t>
            </a:fld>
            <a:endParaRPr lang="en-US"/>
          </a:p>
        </p:txBody>
      </p:sp>
    </p:spTree>
    <p:extLst>
      <p:ext uri="{BB962C8B-B14F-4D97-AF65-F5344CB8AC3E}">
        <p14:creationId xmlns:p14="http://schemas.microsoft.com/office/powerpoint/2010/main" val="255753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Much of what's out there are websites now. So, I'd like to focus on one aspect of it (coding) and look at what's available.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Now Principal </a:t>
            </a:r>
            <a:r>
              <a:rPr lang="en-US" b="0" i="0" dirty="0" err="1" smtClean="0">
                <a:solidFill>
                  <a:srgbClr val="000000"/>
                </a:solidFill>
                <a:effectLst/>
                <a:latin typeface="Arial" panose="020B0604020202020204" pitchFamily="34" charset="0"/>
              </a:rPr>
              <a:t>Travati</a:t>
            </a:r>
            <a:r>
              <a:rPr lang="en-US" b="0" i="0" dirty="0" smtClean="0">
                <a:solidFill>
                  <a:srgbClr val="000000"/>
                </a:solidFill>
                <a:effectLst/>
                <a:latin typeface="Arial" panose="020B0604020202020204" pitchFamily="34" charset="0"/>
              </a:rPr>
              <a:t> has said there's a teacher here that's already using Code.org as an elective and that's phenomenal. I just want to share some other options that will give you as parents some flexibility in terms of your children's interests and relative skill levels.</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35</a:t>
            </a:fld>
            <a:endParaRPr lang="en-US"/>
          </a:p>
        </p:txBody>
      </p:sp>
    </p:spTree>
    <p:extLst>
      <p:ext uri="{BB962C8B-B14F-4D97-AF65-F5344CB8AC3E}">
        <p14:creationId xmlns:p14="http://schemas.microsoft.com/office/powerpoint/2010/main" val="3881566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Principal </a:t>
            </a:r>
            <a:r>
              <a:rPr lang="en-US" b="0" i="0" dirty="0" err="1" smtClean="0">
                <a:solidFill>
                  <a:srgbClr val="000000"/>
                </a:solidFill>
                <a:effectLst/>
                <a:latin typeface="Arial" panose="020B0604020202020204" pitchFamily="34" charset="0"/>
              </a:rPr>
              <a:t>Taravati</a:t>
            </a:r>
            <a:r>
              <a:rPr lang="en-US" b="0" i="0" dirty="0" smtClean="0">
                <a:solidFill>
                  <a:srgbClr val="000000"/>
                </a:solidFill>
                <a:effectLst/>
                <a:latin typeface="Arial" panose="020B0604020202020204" pitchFamily="34" charset="0"/>
              </a:rPr>
              <a:t> also mentioned that he's got some ideas for Scratch in the future, so I just want to mention it so as not to steal his thunder when it comes around.</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In brief, Scratch is a visual programming language with a very robust online community. Kids create, share, and remix others' work.</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Scratch can go a long way to setting up the cognitive foundations for that computational thinking we talked about earlier.</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36</a:t>
            </a:fld>
            <a:endParaRPr lang="en-US"/>
          </a:p>
        </p:txBody>
      </p:sp>
    </p:spTree>
    <p:extLst>
      <p:ext uri="{BB962C8B-B14F-4D97-AF65-F5344CB8AC3E}">
        <p14:creationId xmlns:p14="http://schemas.microsoft.com/office/powerpoint/2010/main" val="3450810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Tynker is </a:t>
            </a:r>
            <a:r>
              <a:rPr lang="en-US" b="1" i="0" dirty="0" smtClean="0">
                <a:solidFill>
                  <a:srgbClr val="000000"/>
                </a:solidFill>
                <a:effectLst/>
                <a:latin typeface="Arial" panose="020B0604020202020204" pitchFamily="34" charset="0"/>
              </a:rPr>
              <a:t>like</a:t>
            </a:r>
            <a:r>
              <a:rPr lang="en-US" b="0" i="0" dirty="0" smtClean="0">
                <a:solidFill>
                  <a:srgbClr val="000000"/>
                </a:solidFill>
                <a:effectLst/>
                <a:latin typeface="Arial" panose="020B0604020202020204" pitchFamily="34" charset="0"/>
              </a:rPr>
              <a:t> Scratch but goes one further.</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Anyone heard of </a:t>
            </a:r>
            <a:r>
              <a:rPr lang="en-US" b="0" i="0" dirty="0" err="1" smtClean="0">
                <a:solidFill>
                  <a:srgbClr val="000000"/>
                </a:solidFill>
                <a:effectLst/>
                <a:latin typeface="Arial" panose="020B0604020202020204" pitchFamily="34" charset="0"/>
              </a:rPr>
              <a:t>MineCraft</a:t>
            </a:r>
            <a:r>
              <a:rPr lang="en-US" b="0" i="0" dirty="0" smtClean="0">
                <a:solidFill>
                  <a:srgbClr val="000000"/>
                </a:solidFill>
                <a:effectLst/>
                <a:latin typeface="Arial" panose="020B0604020202020204" pitchFamily="34" charset="0"/>
              </a:rPr>
              <a:t>? Tynker is built so that you can actually create </a:t>
            </a:r>
            <a:r>
              <a:rPr lang="en-US" b="0" i="0" dirty="0" err="1" smtClean="0">
                <a:solidFill>
                  <a:srgbClr val="000000"/>
                </a:solidFill>
                <a:effectLst/>
                <a:latin typeface="Arial" panose="020B0604020202020204" pitchFamily="34" charset="0"/>
              </a:rPr>
              <a:t>MineCraft</a:t>
            </a:r>
            <a:r>
              <a:rPr lang="en-US" b="0" i="0" dirty="0" smtClean="0">
                <a:solidFill>
                  <a:srgbClr val="000000"/>
                </a:solidFill>
                <a:effectLst/>
                <a:latin typeface="Arial" panose="020B0604020202020204" pitchFamily="34" charset="0"/>
              </a:rPr>
              <a:t> mods.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And as you can see, it does look </a:t>
            </a:r>
            <a:r>
              <a:rPr lang="en-US" b="1" i="0" dirty="0" smtClean="0">
                <a:solidFill>
                  <a:srgbClr val="000000"/>
                </a:solidFill>
                <a:effectLst/>
                <a:latin typeface="Arial" panose="020B0604020202020204" pitchFamily="34" charset="0"/>
              </a:rPr>
              <a:t>very</a:t>
            </a:r>
            <a:r>
              <a:rPr lang="en-US" b="0" i="0" dirty="0" smtClean="0">
                <a:solidFill>
                  <a:srgbClr val="000000"/>
                </a:solidFill>
                <a:effectLst/>
                <a:latin typeface="Arial" panose="020B0604020202020204" pitchFamily="34" charset="0"/>
              </a:rPr>
              <a:t> familiar....</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37</a:t>
            </a:fld>
            <a:endParaRPr lang="en-US"/>
          </a:p>
        </p:txBody>
      </p:sp>
    </p:spTree>
    <p:extLst>
      <p:ext uri="{BB962C8B-B14F-4D97-AF65-F5344CB8AC3E}">
        <p14:creationId xmlns:p14="http://schemas.microsoft.com/office/powerpoint/2010/main" val="686226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For something on the iPhone and iPad, you can try Hopscotch.</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And again, you're probably seeing some similarities...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Clearly, it's been found that using this sort of visual, modular coding methodology is a great way to teach children how to code without just plopping them down in front of a console and lecturing on the difference between variables and functions.</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The technical term for this is "block-based programming."</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Others that I won't get into right now are Code Studio, </a:t>
            </a:r>
            <a:r>
              <a:rPr lang="en-US" b="0" i="0" dirty="0" err="1" smtClean="0">
                <a:solidFill>
                  <a:srgbClr val="000000"/>
                </a:solidFill>
                <a:effectLst/>
                <a:latin typeface="Arial" panose="020B0604020202020204" pitchFamily="34" charset="0"/>
              </a:rPr>
              <a:t>Blockly</a:t>
            </a:r>
            <a:r>
              <a:rPr lang="en-US" b="0" i="0" dirty="0" smtClean="0">
                <a:solidFill>
                  <a:srgbClr val="000000"/>
                </a:solidFill>
                <a:effectLst/>
                <a:latin typeface="Arial" panose="020B0604020202020204" pitchFamily="34" charset="0"/>
              </a:rPr>
              <a:t> (the one used in Code.org), and Swift.</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38</a:t>
            </a:fld>
            <a:endParaRPr lang="en-US"/>
          </a:p>
        </p:txBody>
      </p:sp>
    </p:spTree>
    <p:extLst>
      <p:ext uri="{BB962C8B-B14F-4D97-AF65-F5344CB8AC3E}">
        <p14:creationId xmlns:p14="http://schemas.microsoft.com/office/powerpoint/2010/main" val="362962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err="1" smtClean="0">
                <a:solidFill>
                  <a:srgbClr val="000000"/>
                </a:solidFill>
                <a:effectLst/>
                <a:latin typeface="Arial" panose="020B0604020202020204" pitchFamily="34" charset="0"/>
              </a:rPr>
              <a:t>CodeCombat</a:t>
            </a:r>
            <a:r>
              <a:rPr lang="en-US" b="0" i="0" dirty="0" smtClean="0">
                <a:solidFill>
                  <a:srgbClr val="000000"/>
                </a:solidFill>
                <a:effectLst/>
                <a:latin typeface="Arial" panose="020B0604020202020204" pitchFamily="34" charset="0"/>
              </a:rPr>
              <a:t> is interesting because it's a mash-up of game development and coding education that teaches you as you, essentially, build the games and direct the action.</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For example, as in the slide, in order to move your character around the screen, you have to use the "</a:t>
            </a:r>
            <a:r>
              <a:rPr lang="en-US" b="0" i="0" dirty="0" err="1" smtClean="0">
                <a:solidFill>
                  <a:srgbClr val="000000"/>
                </a:solidFill>
                <a:effectLst/>
                <a:latin typeface="Arial" panose="020B0604020202020204" pitchFamily="34" charset="0"/>
              </a:rPr>
              <a:t>moveXY</a:t>
            </a:r>
            <a:r>
              <a:rPr lang="en-US" b="0" i="0" dirty="0" smtClean="0">
                <a:solidFill>
                  <a:srgbClr val="000000"/>
                </a:solidFill>
                <a:effectLst/>
                <a:latin typeface="Arial" panose="020B0604020202020204" pitchFamily="34" charset="0"/>
              </a:rPr>
              <a:t>" function and set the coordinates.</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Players/coders can create teams and work together in a variety of different scenarios.</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Unlike the ones mentioned previously, </a:t>
            </a:r>
            <a:r>
              <a:rPr lang="en-US" b="0" i="0" dirty="0" err="1" smtClean="0">
                <a:solidFill>
                  <a:srgbClr val="000000"/>
                </a:solidFill>
                <a:effectLst/>
                <a:latin typeface="Arial" panose="020B0604020202020204" pitchFamily="34" charset="0"/>
              </a:rPr>
              <a:t>CodeCombat</a:t>
            </a:r>
            <a:r>
              <a:rPr lang="en-US" b="0" i="0" dirty="0" smtClean="0">
                <a:solidFill>
                  <a:srgbClr val="000000"/>
                </a:solidFill>
                <a:effectLst/>
                <a:latin typeface="Arial" panose="020B0604020202020204" pitchFamily="34" charset="0"/>
              </a:rPr>
              <a:t> uses languages that aren't visual. These include:</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Python, JavaScript, </a:t>
            </a:r>
            <a:r>
              <a:rPr lang="en-US" b="0" i="0" dirty="0" err="1" smtClean="0">
                <a:solidFill>
                  <a:srgbClr val="000000"/>
                </a:solidFill>
                <a:effectLst/>
                <a:latin typeface="Arial" panose="020B0604020202020204" pitchFamily="34" charset="0"/>
              </a:rPr>
              <a:t>CoffeeScript</a:t>
            </a:r>
            <a:r>
              <a:rPr lang="en-US" b="0" i="0" dirty="0" smtClean="0">
                <a:solidFill>
                  <a:srgbClr val="000000"/>
                </a:solidFill>
                <a:effectLst/>
                <a:latin typeface="Arial" panose="020B0604020202020204" pitchFamily="34" charset="0"/>
              </a:rPr>
              <a:t>, </a:t>
            </a:r>
            <a:r>
              <a:rPr lang="en-US" b="0" i="0" dirty="0" err="1" smtClean="0">
                <a:solidFill>
                  <a:srgbClr val="000000"/>
                </a:solidFill>
                <a:effectLst/>
                <a:latin typeface="Arial" panose="020B0604020202020204" pitchFamily="34" charset="0"/>
              </a:rPr>
              <a:t>Clojure</a:t>
            </a:r>
            <a:r>
              <a:rPr lang="en-US" b="0" i="0" dirty="0" smtClean="0">
                <a:solidFill>
                  <a:srgbClr val="000000"/>
                </a:solidFill>
                <a:effectLst/>
                <a:latin typeface="Arial" panose="020B0604020202020204" pitchFamily="34" charset="0"/>
              </a:rPr>
              <a:t>, </a:t>
            </a:r>
            <a:r>
              <a:rPr lang="en-US" b="0" i="0" dirty="0" err="1" smtClean="0">
                <a:solidFill>
                  <a:srgbClr val="000000"/>
                </a:solidFill>
                <a:effectLst/>
                <a:latin typeface="Arial" panose="020B0604020202020204" pitchFamily="34" charset="0"/>
              </a:rPr>
              <a:t>Lua</a:t>
            </a:r>
            <a:r>
              <a:rPr lang="en-US" b="0" i="0" dirty="0" smtClean="0">
                <a:solidFill>
                  <a:srgbClr val="000000"/>
                </a:solidFill>
                <a:effectLst/>
                <a:latin typeface="Arial" panose="020B0604020202020204" pitchFamily="34" charset="0"/>
              </a:rPr>
              <a:t>, Io</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Also has courses on HTML5, CSS3, Bootstrap</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Lots of school integration, too, with resources for teachers and students, alike.</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39</a:t>
            </a:fld>
            <a:endParaRPr lang="en-US"/>
          </a:p>
        </p:txBody>
      </p:sp>
    </p:spTree>
    <p:extLst>
      <p:ext uri="{BB962C8B-B14F-4D97-AF65-F5344CB8AC3E}">
        <p14:creationId xmlns:p14="http://schemas.microsoft.com/office/powerpoint/2010/main" val="36046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STEM! What does it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STEM, as you likely know, stands for Science, Technology, Engineering, and Mathematics. It's a catch-all for the occupational sector in which those jobs reside. And yes, if you think it's a bit of a buzzword... it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personally prefer STEAM, the A representing the Arts, but, as you probably know, there’s practically no money to be made in theater unless you’re Andrew Lloyd Weber, so STEM it is.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0505FF-747D-42F8-A332-330910AC7D1E}" type="slidenum">
              <a:rPr lang="en-US" smtClean="0"/>
              <a:t>4</a:t>
            </a:fld>
            <a:endParaRPr lang="en-US"/>
          </a:p>
        </p:txBody>
      </p:sp>
    </p:spTree>
    <p:extLst>
      <p:ext uri="{BB962C8B-B14F-4D97-AF65-F5344CB8AC3E}">
        <p14:creationId xmlns:p14="http://schemas.microsoft.com/office/powerpoint/2010/main" val="31993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err="1" smtClean="0">
                <a:solidFill>
                  <a:srgbClr val="000000"/>
                </a:solidFill>
                <a:effectLst/>
                <a:latin typeface="Arial" panose="020B0604020202020204" pitchFamily="34" charset="0"/>
              </a:rPr>
              <a:t>Codewars</a:t>
            </a:r>
            <a:r>
              <a:rPr lang="en-US" b="0" i="0" dirty="0" smtClean="0">
                <a:solidFill>
                  <a:srgbClr val="000000"/>
                </a:solidFill>
                <a:effectLst/>
                <a:latin typeface="Arial" panose="020B0604020202020204" pitchFamily="34" charset="0"/>
              </a:rPr>
              <a:t> is a bit more advanced and is there more to hone skills than to teach them.</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It works by challenging users with small coding tests called "kata," a reference to choreographed movements in martial arts. Why? Because the point of the different </a:t>
            </a:r>
            <a:r>
              <a:rPr lang="en-US" b="1" i="0" dirty="0" smtClean="0">
                <a:solidFill>
                  <a:srgbClr val="000000"/>
                </a:solidFill>
                <a:effectLst/>
                <a:latin typeface="Arial" panose="020B0604020202020204" pitchFamily="34" charset="0"/>
              </a:rPr>
              <a:t>kata</a:t>
            </a:r>
            <a:r>
              <a:rPr lang="en-US" b="0" i="0" dirty="0" smtClean="0">
                <a:solidFill>
                  <a:srgbClr val="000000"/>
                </a:solidFill>
                <a:effectLst/>
                <a:latin typeface="Arial" panose="020B0604020202020204" pitchFamily="34" charset="0"/>
              </a:rPr>
              <a:t> in </a:t>
            </a:r>
            <a:r>
              <a:rPr lang="en-US" b="0" i="0" dirty="0" err="1" smtClean="0">
                <a:solidFill>
                  <a:srgbClr val="000000"/>
                </a:solidFill>
                <a:effectLst/>
                <a:latin typeface="Arial" panose="020B0604020202020204" pitchFamily="34" charset="0"/>
              </a:rPr>
              <a:t>Codewars</a:t>
            </a:r>
            <a:r>
              <a:rPr lang="en-US" b="0" i="0" dirty="0" smtClean="0">
                <a:solidFill>
                  <a:srgbClr val="000000"/>
                </a:solidFill>
                <a:effectLst/>
                <a:latin typeface="Arial" panose="020B0604020202020204" pitchFamily="34" charset="0"/>
              </a:rPr>
              <a:t> is to find the best practice or most efficient way of accomplishing the tasks set in front of you.</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That is, users are given tasks to complete. They're given a description, some input data, and the output data. The user then needs to fill in (or correct) the middle to get from input to output in the best way.</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Users can also create their own tests.</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The community votes on different solutions to the problems (and there are </a:t>
            </a:r>
            <a:r>
              <a:rPr lang="en-US" b="1" i="0" dirty="0" smtClean="0">
                <a:solidFill>
                  <a:srgbClr val="000000"/>
                </a:solidFill>
                <a:effectLst/>
                <a:latin typeface="Arial" panose="020B0604020202020204" pitchFamily="34" charset="0"/>
              </a:rPr>
              <a:t>many</a:t>
            </a:r>
            <a:r>
              <a:rPr lang="en-US" b="0" i="0" dirty="0" smtClean="0">
                <a:solidFill>
                  <a:srgbClr val="000000"/>
                </a:solidFill>
                <a:effectLst/>
                <a:latin typeface="Arial" panose="020B0604020202020204" pitchFamily="34" charset="0"/>
              </a:rPr>
              <a:t>), which users can then go in and see, helping with their own coding tasks.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Languages included in </a:t>
            </a:r>
            <a:r>
              <a:rPr lang="en-US" b="0" i="0" dirty="0" err="1" smtClean="0">
                <a:solidFill>
                  <a:srgbClr val="000000"/>
                </a:solidFill>
                <a:effectLst/>
                <a:latin typeface="Arial" panose="020B0604020202020204" pitchFamily="34" charset="0"/>
              </a:rPr>
              <a:t>Codewars</a:t>
            </a:r>
            <a:r>
              <a:rPr lang="en-US" b="0" i="0" dirty="0" smtClean="0">
                <a:solidFill>
                  <a:srgbClr val="000000"/>
                </a:solidFill>
                <a:effectLst/>
                <a:latin typeface="Arial" panose="020B0604020202020204" pitchFamily="34" charset="0"/>
              </a:rPr>
              <a:t> include </a:t>
            </a:r>
            <a:r>
              <a:rPr lang="en-US" b="0" i="0" dirty="0" err="1" smtClean="0">
                <a:solidFill>
                  <a:srgbClr val="000000"/>
                </a:solidFill>
                <a:effectLst/>
                <a:latin typeface="Arial" panose="020B0604020202020204" pitchFamily="34" charset="0"/>
              </a:rPr>
              <a:t>Clojure</a:t>
            </a:r>
            <a:r>
              <a:rPr lang="en-US" b="0" i="0" dirty="0" smtClean="0">
                <a:solidFill>
                  <a:srgbClr val="000000"/>
                </a:solidFill>
                <a:effectLst/>
                <a:latin typeface="Arial" panose="020B0604020202020204" pitchFamily="34" charset="0"/>
              </a:rPr>
              <a:t>, </a:t>
            </a:r>
            <a:r>
              <a:rPr lang="en-US" b="0" i="0" dirty="0" err="1" smtClean="0">
                <a:solidFill>
                  <a:srgbClr val="000000"/>
                </a:solidFill>
                <a:effectLst/>
                <a:latin typeface="Arial" panose="020B0604020202020204" pitchFamily="34" charset="0"/>
              </a:rPr>
              <a:t>CoffeeScript</a:t>
            </a:r>
            <a:r>
              <a:rPr lang="en-US" b="0" i="0" dirty="0" smtClean="0">
                <a:solidFill>
                  <a:srgbClr val="000000"/>
                </a:solidFill>
                <a:effectLst/>
                <a:latin typeface="Arial" panose="020B0604020202020204" pitchFamily="34" charset="0"/>
              </a:rPr>
              <a:t>, C++, C#, Elixir, Java, JavaScript, Haskell, PHP, Python, Ruby, and </a:t>
            </a:r>
            <a:r>
              <a:rPr lang="en-US" b="0" i="0" dirty="0" err="1" smtClean="0">
                <a:solidFill>
                  <a:srgbClr val="000000"/>
                </a:solidFill>
                <a:effectLst/>
                <a:latin typeface="Arial" panose="020B0604020202020204" pitchFamily="34" charset="0"/>
              </a:rPr>
              <a:t>TypeScript</a:t>
            </a:r>
            <a:r>
              <a:rPr lang="en-US" b="0" i="0" dirty="0" smtClean="0">
                <a:solidFill>
                  <a:srgbClr val="000000"/>
                </a:solidFill>
                <a:effectLst/>
                <a:latin typeface="Arial" panose="020B0604020202020204" pitchFamily="34" charset="0"/>
              </a:rPr>
              <a:t>, with others coming.</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40</a:t>
            </a:fld>
            <a:endParaRPr lang="en-US"/>
          </a:p>
        </p:txBody>
      </p:sp>
    </p:spTree>
    <p:extLst>
      <p:ext uri="{BB962C8B-B14F-4D97-AF65-F5344CB8AC3E}">
        <p14:creationId xmlns:p14="http://schemas.microsoft.com/office/powerpoint/2010/main" val="232594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Now there are lots of resources out there (just google "stem activities" and you'll be busy for weeks just sorting through this stuff) and I'll give Principal </a:t>
            </a:r>
            <a:r>
              <a:rPr lang="en-US" b="0" i="0" dirty="0" err="1" smtClean="0">
                <a:solidFill>
                  <a:srgbClr val="000000"/>
                </a:solidFill>
                <a:effectLst/>
                <a:latin typeface="Arial" panose="020B0604020202020204" pitchFamily="34" charset="0"/>
              </a:rPr>
              <a:t>Taravati</a:t>
            </a:r>
            <a:r>
              <a:rPr lang="en-US" b="0" i="0" dirty="0" smtClean="0">
                <a:solidFill>
                  <a:srgbClr val="000000"/>
                </a:solidFill>
                <a:effectLst/>
                <a:latin typeface="Arial" panose="020B0604020202020204" pitchFamily="34" charset="0"/>
              </a:rPr>
              <a:t> a list that he can forward on to the parents. I just want to highlight a few that I think are worth exhibiting.</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41</a:t>
            </a:fld>
            <a:endParaRPr lang="en-US"/>
          </a:p>
        </p:txBody>
      </p:sp>
    </p:spTree>
    <p:extLst>
      <p:ext uri="{BB962C8B-B14F-4D97-AF65-F5344CB8AC3E}">
        <p14:creationId xmlns:p14="http://schemas.microsoft.com/office/powerpoint/2010/main" val="1969137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smtClean="0">
                <a:solidFill>
                  <a:srgbClr val="000000"/>
                </a:solidFill>
                <a:effectLst/>
                <a:latin typeface="Arial" panose="020B0604020202020204" pitchFamily="34" charset="0"/>
              </a:rPr>
              <a:t>National STEM Video Game Challenge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This is a tremendously popular and amazing contest that's held every year (unfortunately, this year's deadline was August 15th, so we just missed it).</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The National STEM Video Game Challenge gets students together to design OR develop games. That is, they don't actually just have to code or draw anything, and could in fact simply just design the game on paper.</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I have a book here called Challenges for Game Designers that's a great resource for anyone who'd like to help their children hone the game mechanic </a:t>
            </a:r>
            <a:r>
              <a:rPr lang="en-US" b="1" i="0" dirty="0" smtClean="0">
                <a:solidFill>
                  <a:srgbClr val="000000"/>
                </a:solidFill>
                <a:effectLst/>
                <a:latin typeface="Arial" panose="020B0604020202020204" pitchFamily="34" charset="0"/>
              </a:rPr>
              <a:t>thinking</a:t>
            </a:r>
            <a:r>
              <a:rPr lang="en-US" b="0" i="0" dirty="0" smtClean="0">
                <a:solidFill>
                  <a:srgbClr val="000000"/>
                </a:solidFill>
                <a:effectLst/>
                <a:latin typeface="Arial" panose="020B0604020202020204" pitchFamily="34" charset="0"/>
              </a:rPr>
              <a:t> as all the challenges are for things like board games or card games. No coding necessary.</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The 2015 winner of the STEM challenge got to go to the 2016 White House Science Fair and I don't need to tell you how that looks on a college application.</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So, think of this as a big goal that you and your children can work toward.</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42</a:t>
            </a:fld>
            <a:endParaRPr lang="en-US"/>
          </a:p>
        </p:txBody>
      </p:sp>
    </p:spTree>
    <p:extLst>
      <p:ext uri="{BB962C8B-B14F-4D97-AF65-F5344CB8AC3E}">
        <p14:creationId xmlns:p14="http://schemas.microsoft.com/office/powerpoint/2010/main" val="4084320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smtClean="0">
                <a:solidFill>
                  <a:srgbClr val="000000"/>
                </a:solidFill>
                <a:effectLst/>
                <a:latin typeface="Arial" panose="020B0604020202020204" pitchFamily="34" charset="0"/>
              </a:rPr>
              <a:t>Books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Speaking of books, I think it's important to remember that not every great STEM resource has to be a website or a game.</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For example, the Manga Guide to Physics is a great resource.</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(Manga, for those who don't know, are Japanese comic books and graphic novels, usually with a style that's easy to distinguish from "Western" comics; manga is to comic book as anime is to cartoon)</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But it's not just the guide to physics... there's also Manga guides to</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Statistics</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Databases</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Electricity</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Calculus</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Molecular biology</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Relativity</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The Universe</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Biochemistry</a:t>
            </a:r>
          </a:p>
          <a:p>
            <a:pPr marL="1143000" lvl="2" indent="-228600" algn="l">
              <a:buFont typeface="Arial" panose="020B0604020202020204" pitchFamily="34" charset="0"/>
              <a:buChar char="•"/>
            </a:pPr>
            <a:r>
              <a:rPr lang="en-US" b="0" i="0" dirty="0" smtClean="0">
                <a:solidFill>
                  <a:srgbClr val="000000"/>
                </a:solidFill>
                <a:effectLst/>
                <a:latin typeface="Arial" panose="020B0604020202020204" pitchFamily="34" charset="0"/>
              </a:rPr>
              <a:t>Linear Algebra</a:t>
            </a:r>
          </a:p>
          <a:p>
            <a:pPr marL="742950" lvl="1" indent="-285750" algn="l">
              <a:buFont typeface="Arial" panose="020B0604020202020204" pitchFamily="34" charset="0"/>
              <a:buChar char="•"/>
            </a:pPr>
            <a:r>
              <a:rPr lang="en-US" b="0" i="0" dirty="0" smtClean="0">
                <a:solidFill>
                  <a:srgbClr val="000000"/>
                </a:solidFill>
                <a:effectLst/>
                <a:latin typeface="Arial" panose="020B0604020202020204" pitchFamily="34" charset="0"/>
              </a:rPr>
              <a:t>I have an </a:t>
            </a:r>
            <a:r>
              <a:rPr lang="en-US" b="0" i="0" dirty="0" err="1" smtClean="0">
                <a:solidFill>
                  <a:srgbClr val="000000"/>
                </a:solidFill>
                <a:effectLst/>
                <a:latin typeface="Arial" panose="020B0604020202020204" pitchFamily="34" charset="0"/>
              </a:rPr>
              <a:t>ebook</a:t>
            </a:r>
            <a:r>
              <a:rPr lang="en-US" b="0" i="0" dirty="0" smtClean="0">
                <a:solidFill>
                  <a:srgbClr val="000000"/>
                </a:solidFill>
                <a:effectLst/>
                <a:latin typeface="Arial" panose="020B0604020202020204" pitchFamily="34" charset="0"/>
              </a:rPr>
              <a:t> copy of the Linear Algebra guide if anyone wants to come take a look.</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43</a:t>
            </a:fld>
            <a:endParaRPr lang="en-US"/>
          </a:p>
        </p:txBody>
      </p:sp>
    </p:spTree>
    <p:extLst>
      <p:ext uri="{BB962C8B-B14F-4D97-AF65-F5344CB8AC3E}">
        <p14:creationId xmlns:p14="http://schemas.microsoft.com/office/powerpoint/2010/main" val="684099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In addition to those, there are other graphic novels </a:t>
            </a:r>
            <a:r>
              <a:rPr lang="en-US" b="0" i="0" dirty="0" err="1" smtClean="0">
                <a:solidFill>
                  <a:srgbClr val="000000"/>
                </a:solidFill>
                <a:effectLst/>
                <a:latin typeface="Arial" panose="020B0604020202020204" pitchFamily="34" charset="0"/>
              </a:rPr>
              <a:t>likeA</a:t>
            </a:r>
            <a:r>
              <a:rPr lang="en-US" b="0" i="0" dirty="0" smtClean="0">
                <a:solidFill>
                  <a:srgbClr val="000000"/>
                </a:solidFill>
                <a:effectLst/>
                <a:latin typeface="Arial" panose="020B0604020202020204" pitchFamily="34" charset="0"/>
              </a:rPr>
              <a:t> Wrinkle in Time (</a:t>
            </a:r>
            <a:r>
              <a:rPr lang="en-US" b="0" i="0" dirty="0" err="1" smtClean="0">
                <a:solidFill>
                  <a:srgbClr val="000000"/>
                </a:solidFill>
                <a:effectLst/>
                <a:latin typeface="Arial" panose="020B0604020202020204" pitchFamily="34" charset="0"/>
              </a:rPr>
              <a:t>i'm</a:t>
            </a:r>
            <a:r>
              <a:rPr lang="en-US" b="0" i="0" dirty="0" smtClean="0">
                <a:solidFill>
                  <a:srgbClr val="000000"/>
                </a:solidFill>
                <a:effectLst/>
                <a:latin typeface="Arial" panose="020B0604020202020204" pitchFamily="34" charset="0"/>
              </a:rPr>
              <a:t> sure some of you remember that)</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Meanwhile (a choose-your-own-adventure book about math... that's way more enjoyable than it sounds)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Trinity: A Graphic History of the First Atomic Bomb (which would be appropriate for older students, I think)</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44</a:t>
            </a:fld>
            <a:endParaRPr lang="en-US"/>
          </a:p>
        </p:txBody>
      </p:sp>
    </p:spTree>
    <p:extLst>
      <p:ext uri="{BB962C8B-B14F-4D97-AF65-F5344CB8AC3E}">
        <p14:creationId xmlns:p14="http://schemas.microsoft.com/office/powerpoint/2010/main" val="1342192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smtClean="0">
                <a:solidFill>
                  <a:srgbClr val="000000"/>
                </a:solidFill>
                <a:effectLst/>
                <a:latin typeface="Arial" panose="020B0604020202020204" pitchFamily="34" charset="0"/>
              </a:rPr>
              <a:t>And that's all!</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Again, I will have Principal </a:t>
            </a:r>
            <a:r>
              <a:rPr lang="en-US" b="0" i="0" dirty="0" err="1" smtClean="0">
                <a:solidFill>
                  <a:srgbClr val="000000"/>
                </a:solidFill>
                <a:effectLst/>
                <a:latin typeface="Arial" panose="020B0604020202020204" pitchFamily="34" charset="0"/>
              </a:rPr>
              <a:t>Taravati</a:t>
            </a:r>
            <a:r>
              <a:rPr lang="en-US" b="0" i="0" dirty="0" smtClean="0">
                <a:solidFill>
                  <a:srgbClr val="000000"/>
                </a:solidFill>
                <a:effectLst/>
                <a:latin typeface="Arial" panose="020B0604020202020204" pitchFamily="34" charset="0"/>
              </a:rPr>
              <a:t> get you a list of some (vetted) resources and collections of activities that you can plan to do on weekends or during school breaks.</a:t>
            </a:r>
          </a:p>
          <a:p>
            <a:pPr algn="l">
              <a:buFont typeface="Arial" panose="020B0604020202020204" pitchFamily="34" charset="0"/>
              <a:buChar char="•"/>
            </a:pPr>
            <a:r>
              <a:rPr lang="en-US" b="0" i="0" dirty="0" smtClean="0">
                <a:solidFill>
                  <a:srgbClr val="000000"/>
                </a:solidFill>
                <a:effectLst/>
                <a:latin typeface="Arial" panose="020B0604020202020204" pitchFamily="34" charset="0"/>
              </a:rPr>
              <a:t>Thank you!</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45</a:t>
            </a:fld>
            <a:endParaRPr lang="en-US"/>
          </a:p>
        </p:txBody>
      </p:sp>
    </p:spTree>
    <p:extLst>
      <p:ext uri="{BB962C8B-B14F-4D97-AF65-F5344CB8AC3E}">
        <p14:creationId xmlns:p14="http://schemas.microsoft.com/office/powerpoint/2010/main" val="160659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at the history of STEM so we know</a:t>
            </a:r>
            <a:r>
              <a:rPr lang="en-US" baseline="0" dirty="0" smtClean="0"/>
              <a:t> where we’ve been, which lets us know where we’re going.</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5</a:t>
            </a:fld>
            <a:endParaRPr lang="en-US"/>
          </a:p>
        </p:txBody>
      </p:sp>
    </p:spTree>
    <p:extLst>
      <p:ext uri="{BB962C8B-B14F-4D97-AF65-F5344CB8AC3E}">
        <p14:creationId xmlns:p14="http://schemas.microsoft.com/office/powerpoint/2010/main" val="117789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History of STEM</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Popped up in 1985</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Policy piece that referenced need to determine "whether recent initiatives to </a:t>
            </a:r>
            <a:r>
              <a:rPr lang="en-US" b="1" i="0" dirty="0" smtClean="0">
                <a:solidFill>
                  <a:srgbClr val="000000"/>
                </a:solidFill>
                <a:effectLst/>
                <a:latin typeface="Arial" panose="020B0604020202020204" pitchFamily="34" charset="0"/>
              </a:rPr>
              <a:t>improve education in mathematics, science, engineering, and other technology-related subjects</a:t>
            </a:r>
            <a:r>
              <a:rPr lang="en-US" b="0" i="0" dirty="0" smtClean="0">
                <a:solidFill>
                  <a:srgbClr val="000000"/>
                </a:solidFill>
                <a:effectLst/>
                <a:latin typeface="Arial" panose="020B0604020202020204" pitchFamily="34" charset="0"/>
              </a:rPr>
              <a:t> are likely to meet the country's needs." </a:t>
            </a:r>
            <a:r>
              <a:rPr lang="en-US" b="0" i="0" u="none" strike="noStrike" dirty="0" smtClean="0">
                <a:solidFill>
                  <a:srgbClr val="663366"/>
                </a:solidFill>
                <a:effectLst/>
                <a:latin typeface="Arial" panose="020B0604020202020204" pitchFamily="34" charset="0"/>
                <a:hlinkClick r:id="rId3"/>
              </a:rPr>
              <a:t>http://www.edweek.org/ew/articles/1985/01/30/05080008.h04.html</a:t>
            </a:r>
            <a:endParaRPr lang="en-US" b="0" i="0" dirty="0" smtClean="0">
              <a:solidFill>
                <a:srgbClr val="000000"/>
              </a:solidFill>
              <a:effectLst/>
              <a:latin typeface="Arial" panose="020B0604020202020204" pitchFamily="34" charset="0"/>
            </a:endParaRP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A reference pops up in a 2000 Texas plan to allocate "345 million to increase federal student-loan forgiveness for students who major in science, math, technology, or engineering and commit to teach in a high-need school for at least five years." </a:t>
            </a:r>
            <a:r>
              <a:rPr lang="en-US" b="0" i="0" u="none" strike="noStrike" dirty="0" smtClean="0">
                <a:solidFill>
                  <a:srgbClr val="663366"/>
                </a:solidFill>
                <a:effectLst/>
                <a:latin typeface="Arial" panose="020B0604020202020204" pitchFamily="34" charset="0"/>
                <a:hlinkClick r:id="rId4"/>
              </a:rPr>
              <a:t>http://www.edweek.org/ew/articles/2000/07/12/42camnote.h19.html</a:t>
            </a:r>
            <a:endParaRPr lang="en-US" b="0" i="0" dirty="0" smtClean="0">
              <a:solidFill>
                <a:srgbClr val="000000"/>
              </a:solidFill>
              <a:effectLst/>
              <a:latin typeface="Arial" panose="020B0604020202020204" pitchFamily="34" charset="0"/>
            </a:endParaRP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But the first mention of "STEM" wasn't until 2005 when a bipartisan couple of representatives "set up the Science Technology Engineering and Math, or STEM, caucus" in Congress (which is still there, by the way).</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And the rest, as they say, is history.	</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6</a:t>
            </a:fld>
            <a:endParaRPr lang="en-US"/>
          </a:p>
        </p:txBody>
      </p:sp>
    </p:spTree>
    <p:extLst>
      <p:ext uri="{BB962C8B-B14F-4D97-AF65-F5344CB8AC3E}">
        <p14:creationId xmlns:p14="http://schemas.microsoft.com/office/powerpoint/2010/main" val="1287730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Unemployment graph</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So if we say that STEM as we know it began in 2005, we can trace how jobs in that sector have changed over time and compare them to the rest of the general employment, nationally.</a:t>
            </a: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After all, we want our children to do</a:t>
            </a:r>
            <a:r>
              <a:rPr lang="en-US" b="0" i="0" baseline="0" dirty="0" smtClean="0">
                <a:solidFill>
                  <a:srgbClr val="000000"/>
                </a:solidFill>
                <a:effectLst/>
                <a:latin typeface="Arial" panose="020B0604020202020204" pitchFamily="34" charset="0"/>
              </a:rPr>
              <a:t> things they love in fields that they can find success in. So, where’s the data that says STEM fields are good for them? Here we are.</a:t>
            </a:r>
            <a:endParaRPr lang="en-US" b="0" i="0" dirty="0" smtClean="0">
              <a:solidFill>
                <a:srgbClr val="000000"/>
              </a:solidFill>
              <a:effectLst/>
              <a:latin typeface="Arial" panose="020B0604020202020204" pitchFamily="34" charset="0"/>
            </a:endParaRPr>
          </a:p>
          <a:p>
            <a:pPr lvl="1" algn="l">
              <a:buFont typeface="Arial" panose="020B0604020202020204" pitchFamily="34" charset="0"/>
              <a:buChar char="•"/>
            </a:pPr>
            <a:r>
              <a:rPr lang="en-US" b="0" i="0" dirty="0" smtClean="0">
                <a:solidFill>
                  <a:srgbClr val="000000"/>
                </a:solidFill>
                <a:effectLst/>
                <a:latin typeface="Arial" panose="020B0604020202020204" pitchFamily="34" charset="0"/>
              </a:rPr>
              <a:t>What we find is that jobs in those sectors have not only consistently done nearly twice as well at maintaining their viability over the past ten years, but have recuperated from the recession almost to their original level (and in Computer and Mathematical Occupations it's even improved since 2005).</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7</a:t>
            </a:fld>
            <a:endParaRPr lang="en-US"/>
          </a:p>
        </p:txBody>
      </p:sp>
    </p:spTree>
    <p:extLst>
      <p:ext uri="{BB962C8B-B14F-4D97-AF65-F5344CB8AC3E}">
        <p14:creationId xmlns:p14="http://schemas.microsoft.com/office/powerpoint/2010/main" val="327037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brings us</a:t>
            </a:r>
            <a:r>
              <a:rPr lang="en-US" baseline="0" dirty="0" smtClean="0"/>
              <a:t> to STEM now. </a:t>
            </a:r>
          </a:p>
          <a:p>
            <a:endParaRPr lang="en-US" baseline="0" dirty="0" smtClean="0"/>
          </a:p>
          <a:p>
            <a:r>
              <a:rPr lang="en-US" baseline="0" dirty="0" smtClean="0"/>
              <a:t>Where are the jobs now? How did people prepare for the jobs they have now?</a:t>
            </a:r>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8</a:t>
            </a:fld>
            <a:endParaRPr lang="en-US"/>
          </a:p>
        </p:txBody>
      </p:sp>
    </p:spTree>
    <p:extLst>
      <p:ext uri="{BB962C8B-B14F-4D97-AF65-F5344CB8AC3E}">
        <p14:creationId xmlns:p14="http://schemas.microsoft.com/office/powerpoint/2010/main" val="72200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smtClean="0">
                <a:solidFill>
                  <a:srgbClr val="000000"/>
                </a:solidFill>
                <a:effectLst/>
                <a:latin typeface="Arial" panose="020B0604020202020204" pitchFamily="34" charset="0"/>
              </a:rPr>
              <a:t>There are many STEM jobs that didn't exist 10 years ago. Here are some numbers from Monster.com </a:t>
            </a:r>
            <a:r>
              <a:rPr lang="en-US" b="0" i="0" u="none" strike="noStrike" dirty="0" smtClean="0">
                <a:solidFill>
                  <a:srgbClr val="663366"/>
                </a:solidFill>
                <a:effectLst/>
                <a:latin typeface="Arial" panose="020B0604020202020204" pitchFamily="34" charset="0"/>
                <a:hlinkClick r:id="rId3"/>
              </a:rPr>
              <a:t>http://www.monster.com/career-advice/article/jobs-that-did-not-exist</a:t>
            </a:r>
            <a:endParaRPr lang="en-US" b="0" i="0" dirty="0" smtClean="0">
              <a:solidFill>
                <a:srgbClr val="000000"/>
              </a:solidFill>
              <a:effectLst/>
              <a:latin typeface="Arial" panose="020B0604020202020204" pitchFamily="34" charset="0"/>
            </a:endParaRPr>
          </a:p>
          <a:p>
            <a:pPr algn="l">
              <a:buFont typeface="Arial" panose="020B0604020202020204" pitchFamily="34" charset="0"/>
              <a:buChar char="•"/>
            </a:pPr>
            <a:r>
              <a:rPr lang="en-US" b="0" i="0" dirty="0" smtClean="0">
                <a:solidFill>
                  <a:srgbClr val="000000"/>
                </a:solidFill>
                <a:effectLst/>
                <a:latin typeface="Arial" panose="020B0604020202020204" pitchFamily="34" charset="0"/>
              </a:rPr>
              <a:t>(Five slides with jobs and median salaries)</a:t>
            </a:r>
          </a:p>
          <a:p>
            <a:endParaRPr lang="en-US" dirty="0"/>
          </a:p>
        </p:txBody>
      </p:sp>
      <p:sp>
        <p:nvSpPr>
          <p:cNvPr id="4" name="Slide Number Placeholder 3"/>
          <p:cNvSpPr>
            <a:spLocks noGrp="1"/>
          </p:cNvSpPr>
          <p:nvPr>
            <p:ph type="sldNum" sz="quarter" idx="10"/>
          </p:nvPr>
        </p:nvSpPr>
        <p:spPr/>
        <p:txBody>
          <a:bodyPr/>
          <a:lstStyle/>
          <a:p>
            <a:fld id="{C20505FF-747D-42F8-A332-330910AC7D1E}" type="slidenum">
              <a:rPr lang="en-US" smtClean="0"/>
              <a:t>9</a:t>
            </a:fld>
            <a:endParaRPr lang="en-US"/>
          </a:p>
        </p:txBody>
      </p:sp>
    </p:spTree>
    <p:extLst>
      <p:ext uri="{BB962C8B-B14F-4D97-AF65-F5344CB8AC3E}">
        <p14:creationId xmlns:p14="http://schemas.microsoft.com/office/powerpoint/2010/main" val="3638524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74DBF05-3375-455C-B8D3-540A1F5C3D9D}"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323629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4DBF05-3375-455C-B8D3-540A1F5C3D9D}"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3198219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4DBF05-3375-455C-B8D3-540A1F5C3D9D}"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2760959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4DBF05-3375-455C-B8D3-540A1F5C3D9D}"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268537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74DBF05-3375-455C-B8D3-540A1F5C3D9D}" type="datetimeFigureOut">
              <a:rPr lang="en-US" smtClean="0"/>
              <a:t>9/27/2016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36527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4DBF05-3375-455C-B8D3-540A1F5C3D9D}"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5756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74DBF05-3375-455C-B8D3-540A1F5C3D9D}" type="datetimeFigureOut">
              <a:rPr lang="en-US" smtClean="0"/>
              <a:t>9/27/2016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68295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4DBF05-3375-455C-B8D3-540A1F5C3D9D}" type="datetimeFigureOut">
              <a:rPr lang="en-US" smtClean="0"/>
              <a:t>9/27/2016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26365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4DBF05-3375-455C-B8D3-540A1F5C3D9D}" type="datetimeFigureOut">
              <a:rPr lang="en-US" smtClean="0"/>
              <a:t>9/27/2016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781824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74DBF05-3375-455C-B8D3-540A1F5C3D9D}"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136956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74DBF05-3375-455C-B8D3-540A1F5C3D9D}" type="datetimeFigureOut">
              <a:rPr lang="en-US" smtClean="0"/>
              <a:t>9/27/2016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A7F37-5EED-4B09-8E7A-401B428A1705}" type="slidenum">
              <a:rPr lang="en-US" smtClean="0"/>
              <a:t>‹#›</a:t>
            </a:fld>
            <a:endParaRPr lang="en-US"/>
          </a:p>
        </p:txBody>
      </p:sp>
    </p:spTree>
    <p:extLst>
      <p:ext uri="{BB962C8B-B14F-4D97-AF65-F5344CB8AC3E}">
        <p14:creationId xmlns:p14="http://schemas.microsoft.com/office/powerpoint/2010/main" val="3096139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DBF05-3375-455C-B8D3-540A1F5C3D9D}" type="datetimeFigureOut">
              <a:rPr lang="en-US" smtClean="0"/>
              <a:t>9/27/2016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A7F37-5EED-4B09-8E7A-401B428A1705}" type="slidenum">
              <a:rPr lang="en-US" smtClean="0"/>
              <a:t>‹#›</a:t>
            </a:fld>
            <a:endParaRPr lang="en-US"/>
          </a:p>
        </p:txBody>
      </p:sp>
    </p:spTree>
    <p:extLst>
      <p:ext uri="{BB962C8B-B14F-4D97-AF65-F5344CB8AC3E}">
        <p14:creationId xmlns:p14="http://schemas.microsoft.com/office/powerpoint/2010/main" val="18167656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74858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37350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1998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15722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655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3930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406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6321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9127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172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92285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42253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4654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7768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516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14138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8706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4370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937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93757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15556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5634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36107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8489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9343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28308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71240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2277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15720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600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9984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7402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1972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58693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6405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2117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94038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822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67191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0326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4027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472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1759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3579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43478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TotalTime>
  <Words>2874</Words>
  <Application>Microsoft Office PowerPoint</Application>
  <PresentationFormat>On-screen Show (4:3)</PresentationFormat>
  <Paragraphs>204</Paragraphs>
  <Slides>45</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STEM at Home</dc:title>
  <dc:creator>Ryan Straight</dc:creator>
  <cp:keywords>STEM;parents;kids;arduino;kona;raspberry pi</cp:keywords>
  <cp:lastModifiedBy>Ryan Straight</cp:lastModifiedBy>
  <cp:revision>8</cp:revision>
  <dcterms:created xsi:type="dcterms:W3CDTF">2016-09-27T17:37:45Z</dcterms:created>
  <dcterms:modified xsi:type="dcterms:W3CDTF">2016-09-28T00:48:24Z</dcterms:modified>
</cp:coreProperties>
</file>